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9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8231"/>
    <a:srgbClr val="476898"/>
    <a:srgbClr val="666666"/>
    <a:srgbClr val="4668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51"/>
    <p:restoredTop sz="91460"/>
  </p:normalViewPr>
  <p:slideViewPr>
    <p:cSldViewPr snapToGrid="0" snapToObjects="1">
      <p:cViewPr>
        <p:scale>
          <a:sx n="130" d="100"/>
          <a:sy n="130" d="100"/>
        </p:scale>
        <p:origin x="-256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01" d="100"/>
          <a:sy n="101" d="100"/>
        </p:scale>
        <p:origin x="3352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F3CCB7E-5A9D-8843-AAC0-A901B04D19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227F1E-36A6-294F-90BA-E64BF672414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C250C0-29A5-7742-8046-28DD4690824C}" type="datetimeFigureOut">
              <a:rPr lang="en-US" smtClean="0"/>
              <a:t>6/9/18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E96562-5E32-6347-A673-89FA07AFDE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C8398D-D15E-9E4C-99D5-EF60ED60F8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1F4F4-2700-3643-B36C-F795D09BA92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E78481-CC00-2849-9BB2-A5C5D1FCC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613" y="8685213"/>
            <a:ext cx="1195387" cy="43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238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D78B00-9850-B140-9DE8-8CA72C195285}" type="datetimeFigureOut">
              <a:rPr lang="en-US" smtClean="0"/>
              <a:t>6/9/18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A53BC-64AD-4240-BB3D-9783051B7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26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A53BC-64AD-4240-BB3D-9783051B71C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675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86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970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93778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15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907804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74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8944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028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08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28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75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559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2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40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/>
          <a:lstStyle/>
          <a:p>
            <a:fld id="{C4697F4B-5BFF-494E-AC42-4093FFD4B081}" type="datetimeFigureOut">
              <a:rPr lang="en-US" smtClean="0"/>
              <a:t>6/9/18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/>
          <a:lstStyle/>
          <a:p>
            <a:fld id="{AD629480-95F2-A44D-8807-2AE63A5A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192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47689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7689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66666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823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47689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666">
                <a:alpha val="6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46689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rgbClr val="F38231">
                <a:alpha val="8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D714CFE-EE09-B54B-A27E-D0C3965918D6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0363200" y="6189787"/>
            <a:ext cx="1828800" cy="66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099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476898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rgbClr val="F38231"/>
        </a:buClr>
        <a:buSzPct val="80000"/>
        <a:buFont typeface="Wingdings 3" charset="2"/>
        <a:buChar char=""/>
        <a:defRPr sz="24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rgbClr val="466899"/>
        </a:buClr>
        <a:buSzPct val="80000"/>
        <a:buFont typeface="Wingdings 3" charset="2"/>
        <a:buChar char=""/>
        <a:defRPr sz="22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666666"/>
        </a:buClr>
        <a:buSzPct val="80000"/>
        <a:buFont typeface="Wingdings 3" charset="2"/>
        <a:buChar char=""/>
        <a:defRPr sz="22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F3823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476898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amesalutes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E0D23-1B5D-C34D-AF77-FCDC54F87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Avoiding Microservice Madness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D11225-EC28-6246-B124-134BC369FD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7335" y="4013200"/>
            <a:ext cx="8596668" cy="2028162"/>
          </a:xfrm>
        </p:spPr>
        <p:txBody>
          <a:bodyPr>
            <a:noAutofit/>
          </a:bodyPr>
          <a:lstStyle/>
          <a:p>
            <a:r>
              <a:rPr lang="en-US" sz="3200" dirty="0"/>
              <a:t>Justin Montgomery</a:t>
            </a:r>
          </a:p>
          <a:p>
            <a:r>
              <a:rPr lang="en-US" sz="3200" dirty="0"/>
              <a:t>@justinjohn83</a:t>
            </a:r>
          </a:p>
          <a:p>
            <a:r>
              <a:rPr lang="en-US" sz="3200" dirty="0"/>
              <a:t>In/</a:t>
            </a:r>
            <a:r>
              <a:rPr lang="en-US" sz="3200" dirty="0" err="1"/>
              <a:t>jmontgomeryinit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91993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1064D-5483-E941-8498-CE78130EE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 must start with Microservices! We are Google!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5BD21-C192-4743-80EF-DAC1E7C48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Over-engineering</a:t>
            </a:r>
          </a:p>
          <a:p>
            <a:pPr lvl="1"/>
            <a:r>
              <a:rPr lang="en-US" dirty="0"/>
              <a:t>Microservices help aid horizontal scalability of large systems</a:t>
            </a:r>
          </a:p>
          <a:p>
            <a:r>
              <a:rPr lang="en-US" dirty="0"/>
              <a:t>Getting service boundaries right is hard, especially if your domain is changing a lot in an application early</a:t>
            </a:r>
          </a:p>
          <a:p>
            <a:r>
              <a:rPr lang="en-US" dirty="0"/>
              <a:t>Better to start with a monolith with clear separation internally</a:t>
            </a:r>
          </a:p>
        </p:txBody>
      </p:sp>
    </p:spTree>
    <p:extLst>
      <p:ext uri="{BB962C8B-B14F-4D97-AF65-F5344CB8AC3E}">
        <p14:creationId xmlns:p14="http://schemas.microsoft.com/office/powerpoint/2010/main" val="2393709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5870B-2229-2140-9A8C-CC81B71E9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Hardcoded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9CA05-C287-3A41-9F38-042ACD134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Service </a:t>
            </a:r>
            <a:r>
              <a:rPr lang="en-US" dirty="0" err="1"/>
              <a:t>ips</a:t>
            </a:r>
            <a:r>
              <a:rPr lang="en-US" dirty="0"/>
              <a:t>, config values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Avoid bundling volatile configuration with code - properties file in java, </a:t>
            </a:r>
            <a:r>
              <a:rPr lang="en-US" dirty="0" err="1"/>
              <a:t>web.config</a:t>
            </a:r>
            <a:r>
              <a:rPr lang="en-US" dirty="0"/>
              <a:t> for .NET</a:t>
            </a:r>
          </a:p>
          <a:p>
            <a:r>
              <a:rPr lang="en-US" dirty="0"/>
              <a:t>Prefer environment variables that can be changed by ops - follow 12 factor guidelines</a:t>
            </a:r>
          </a:p>
        </p:txBody>
      </p:sp>
    </p:spTree>
    <p:extLst>
      <p:ext uri="{BB962C8B-B14F-4D97-AF65-F5344CB8AC3E}">
        <p14:creationId xmlns:p14="http://schemas.microsoft.com/office/powerpoint/2010/main" val="22905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0076-1BA6-6147-87A2-D76C6C5CE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Align services to domain bounded contexts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01AAA-5CC6-B045-8D71-957735341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0264" y="1895728"/>
            <a:ext cx="3680179" cy="2010228"/>
          </a:xfrm>
        </p:spPr>
        <p:txBody>
          <a:bodyPr>
            <a:noAutofit/>
          </a:bodyPr>
          <a:lstStyle/>
          <a:p>
            <a:r>
              <a:rPr lang="en-US" sz="2000" dirty="0"/>
              <a:t>Avoid generic services that mean different things to different parts of org</a:t>
            </a:r>
          </a:p>
          <a:p>
            <a:pPr lvl="1"/>
            <a:r>
              <a:rPr lang="en-US" sz="2000" dirty="0"/>
              <a:t> No customer-service</a:t>
            </a:r>
          </a:p>
          <a:p>
            <a:r>
              <a:rPr lang="en-US" sz="2000" dirty="0"/>
              <a:t>Work with domain experts to arrive at common language</a:t>
            </a:r>
          </a:p>
          <a:p>
            <a:r>
              <a:rPr lang="en-US" sz="2000" dirty="0"/>
              <a:t>Business main agent of change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D15908A-E6B8-BD42-8B0A-B0FE905FC9F9}"/>
              </a:ext>
            </a:extLst>
          </p:cNvPr>
          <p:cNvGrpSpPr/>
          <p:nvPr/>
        </p:nvGrpSpPr>
        <p:grpSpPr>
          <a:xfrm>
            <a:off x="2550940" y="3393477"/>
            <a:ext cx="2911405" cy="2718601"/>
            <a:chOff x="1050995" y="1666640"/>
            <a:chExt cx="2911405" cy="27186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B00EC1A-1BD1-D349-8F04-59A6F325BF90}"/>
                </a:ext>
              </a:extLst>
            </p:cNvPr>
            <p:cNvGrpSpPr/>
            <p:nvPr/>
          </p:nvGrpSpPr>
          <p:grpSpPr>
            <a:xfrm>
              <a:off x="1050995" y="2082307"/>
              <a:ext cx="2911405" cy="2302934"/>
              <a:chOff x="1209039" y="2212622"/>
              <a:chExt cx="2911405" cy="2302934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CD2F5967-1ADF-CB49-BEBA-410E324781ED}"/>
                  </a:ext>
                </a:extLst>
              </p:cNvPr>
              <p:cNvSpPr/>
              <p:nvPr/>
            </p:nvSpPr>
            <p:spPr>
              <a:xfrm>
                <a:off x="1209039" y="2212622"/>
                <a:ext cx="2911405" cy="230293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8F5F57C-E77F-3044-8B2F-E9A840FFE612}"/>
                  </a:ext>
                </a:extLst>
              </p:cNvPr>
              <p:cNvSpPr txBox="1"/>
              <p:nvPr/>
            </p:nvSpPr>
            <p:spPr>
              <a:xfrm>
                <a:off x="2664177" y="3160890"/>
                <a:ext cx="80151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Line Item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1BE2CED-909E-F84B-B470-D0373FDC116F}"/>
                  </a:ext>
                </a:extLst>
              </p:cNvPr>
              <p:cNvSpPr txBox="1"/>
              <p:nvPr/>
            </p:nvSpPr>
            <p:spPr>
              <a:xfrm>
                <a:off x="2822222" y="4007556"/>
                <a:ext cx="54803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Order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2311362-E586-6D43-AC08-9AB146E1B8E1}"/>
                  </a:ext>
                </a:extLst>
              </p:cNvPr>
              <p:cNvSpPr txBox="1"/>
              <p:nvPr/>
            </p:nvSpPr>
            <p:spPr>
              <a:xfrm>
                <a:off x="1704622" y="3789360"/>
                <a:ext cx="88053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Customer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3919193-13A5-DA45-8587-2ECFB021EA13}"/>
                  </a:ext>
                </a:extLst>
              </p:cNvPr>
              <p:cNvSpPr txBox="1"/>
              <p:nvPr/>
            </p:nvSpPr>
            <p:spPr>
              <a:xfrm>
                <a:off x="1930400" y="3070578"/>
                <a:ext cx="38760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Tax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2B36F41-90D0-F548-B7CD-CC8503131499}"/>
                  </a:ext>
                </a:extLst>
              </p:cNvPr>
              <p:cNvSpPr txBox="1"/>
              <p:nvPr/>
            </p:nvSpPr>
            <p:spPr>
              <a:xfrm>
                <a:off x="2630311" y="2596444"/>
                <a:ext cx="102771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Shipping Cost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BC63F30-5059-F04D-9009-3609774AA3EF}"/>
                  </a:ext>
                </a:extLst>
              </p:cNvPr>
              <p:cNvSpPr txBox="1"/>
              <p:nvPr/>
            </p:nvSpPr>
            <p:spPr>
              <a:xfrm>
                <a:off x="1806222" y="2572687"/>
                <a:ext cx="8240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Discount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4A90CE2-CC25-B34A-AFED-35F6A48D8CA8}"/>
                </a:ext>
              </a:extLst>
            </p:cNvPr>
            <p:cNvSpPr txBox="1"/>
            <p:nvPr/>
          </p:nvSpPr>
          <p:spPr>
            <a:xfrm>
              <a:off x="2664178" y="1666640"/>
              <a:ext cx="8171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Orders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84161BB-A81E-B04D-9447-83B232FB5FB6}"/>
              </a:ext>
            </a:extLst>
          </p:cNvPr>
          <p:cNvGrpSpPr/>
          <p:nvPr/>
        </p:nvGrpSpPr>
        <p:grpSpPr>
          <a:xfrm>
            <a:off x="1212059" y="1861525"/>
            <a:ext cx="2967851" cy="2304726"/>
            <a:chOff x="1050995" y="1649746"/>
            <a:chExt cx="2911405" cy="273549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6B587B0-09AE-3040-A0B6-84A4F6578837}"/>
                </a:ext>
              </a:extLst>
            </p:cNvPr>
            <p:cNvGrpSpPr/>
            <p:nvPr/>
          </p:nvGrpSpPr>
          <p:grpSpPr>
            <a:xfrm>
              <a:off x="1050995" y="2082307"/>
              <a:ext cx="2911405" cy="2302934"/>
              <a:chOff x="1209039" y="2212622"/>
              <a:chExt cx="2911405" cy="2302934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D06667C2-4E1F-F949-816D-51C3801B4182}"/>
                  </a:ext>
                </a:extLst>
              </p:cNvPr>
              <p:cNvSpPr/>
              <p:nvPr/>
            </p:nvSpPr>
            <p:spPr>
              <a:xfrm>
                <a:off x="1209039" y="2212622"/>
                <a:ext cx="2911405" cy="230293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2001935-C746-CD41-A3B4-8C6B8F7F3336}"/>
                  </a:ext>
                </a:extLst>
              </p:cNvPr>
              <p:cNvSpPr txBox="1"/>
              <p:nvPr/>
            </p:nvSpPr>
            <p:spPr>
              <a:xfrm>
                <a:off x="2664177" y="3160890"/>
                <a:ext cx="80151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Tags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ACE796E-CB3F-7B47-A274-847BC1F6021F}"/>
                  </a:ext>
                </a:extLst>
              </p:cNvPr>
              <p:cNvSpPr txBox="1"/>
              <p:nvPr/>
            </p:nvSpPr>
            <p:spPr>
              <a:xfrm>
                <a:off x="1930400" y="3070578"/>
                <a:ext cx="47314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Item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C89413F-BA81-074F-B2D9-D0C78EB2E0FF}"/>
                  </a:ext>
                </a:extLst>
              </p:cNvPr>
              <p:cNvSpPr txBox="1"/>
              <p:nvPr/>
            </p:nvSpPr>
            <p:spPr>
              <a:xfrm>
                <a:off x="2630311" y="2596444"/>
                <a:ext cx="55181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Brand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20CFAC5-B323-8442-AB25-F71C5AA91B04}"/>
                  </a:ext>
                </a:extLst>
              </p:cNvPr>
              <p:cNvSpPr txBox="1"/>
              <p:nvPr/>
            </p:nvSpPr>
            <p:spPr>
              <a:xfrm>
                <a:off x="1806222" y="2572687"/>
                <a:ext cx="8240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Category</a:t>
                </a: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92C4450-3744-0940-87B3-F9AE78D29194}"/>
                </a:ext>
              </a:extLst>
            </p:cNvPr>
            <p:cNvSpPr txBox="1"/>
            <p:nvPr/>
          </p:nvSpPr>
          <p:spPr>
            <a:xfrm>
              <a:off x="2179279" y="1649746"/>
              <a:ext cx="10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Products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FAD7BFA-63A6-B443-B7A4-BB8820A65387}"/>
              </a:ext>
            </a:extLst>
          </p:cNvPr>
          <p:cNvGrpSpPr/>
          <p:nvPr/>
        </p:nvGrpSpPr>
        <p:grpSpPr>
          <a:xfrm>
            <a:off x="231161" y="4030180"/>
            <a:ext cx="2694662" cy="1702455"/>
            <a:chOff x="971482" y="1604794"/>
            <a:chExt cx="2990918" cy="2780447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B642BE7-C94C-A84F-9756-3F867E5D0EED}"/>
                </a:ext>
              </a:extLst>
            </p:cNvPr>
            <p:cNvGrpSpPr/>
            <p:nvPr/>
          </p:nvGrpSpPr>
          <p:grpSpPr>
            <a:xfrm>
              <a:off x="1050995" y="2082307"/>
              <a:ext cx="2911405" cy="2302934"/>
              <a:chOff x="1209039" y="2212622"/>
              <a:chExt cx="2911405" cy="2302934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05A27111-9992-0A4E-8B2A-0AABE8157E68}"/>
                  </a:ext>
                </a:extLst>
              </p:cNvPr>
              <p:cNvSpPr/>
              <p:nvPr/>
            </p:nvSpPr>
            <p:spPr>
              <a:xfrm>
                <a:off x="1209039" y="2212622"/>
                <a:ext cx="2911405" cy="230293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D016049-513C-044C-9C07-CFF3288A042C}"/>
                  </a:ext>
                </a:extLst>
              </p:cNvPr>
              <p:cNvSpPr txBox="1"/>
              <p:nvPr/>
            </p:nvSpPr>
            <p:spPr>
              <a:xfrm>
                <a:off x="2290576" y="3091335"/>
                <a:ext cx="449929" cy="3287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Cost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FEAC5BE-3D50-4A44-B92D-B5575AC68F9B}"/>
                  </a:ext>
                </a:extLst>
              </p:cNvPr>
              <p:cNvSpPr txBox="1"/>
              <p:nvPr/>
            </p:nvSpPr>
            <p:spPr>
              <a:xfrm>
                <a:off x="2630311" y="2596444"/>
                <a:ext cx="751097" cy="3287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Recipient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470B817-AB97-CA44-8936-2054B658C6D3}"/>
                  </a:ext>
                </a:extLst>
              </p:cNvPr>
              <p:cNvSpPr txBox="1"/>
              <p:nvPr/>
            </p:nvSpPr>
            <p:spPr>
              <a:xfrm>
                <a:off x="1806222" y="2572687"/>
                <a:ext cx="824089" cy="328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Carrier</a:t>
                </a:r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CC6E7B-D6E5-C84D-9886-1DC3DD07FBF4}"/>
                </a:ext>
              </a:extLst>
            </p:cNvPr>
            <p:cNvSpPr txBox="1"/>
            <p:nvPr/>
          </p:nvSpPr>
          <p:spPr>
            <a:xfrm>
              <a:off x="971482" y="1604794"/>
              <a:ext cx="973701" cy="4383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Shipping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3676F1C-4426-A74F-9BDA-7D86FD22B559}"/>
              </a:ext>
            </a:extLst>
          </p:cNvPr>
          <p:cNvGrpSpPr/>
          <p:nvPr/>
        </p:nvGrpSpPr>
        <p:grpSpPr>
          <a:xfrm>
            <a:off x="4742636" y="1513675"/>
            <a:ext cx="2967851" cy="2304726"/>
            <a:chOff x="1050995" y="1649746"/>
            <a:chExt cx="2911405" cy="273549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06935EC7-3FD3-A542-A8AA-12B1C7B46AFB}"/>
                </a:ext>
              </a:extLst>
            </p:cNvPr>
            <p:cNvGrpSpPr/>
            <p:nvPr/>
          </p:nvGrpSpPr>
          <p:grpSpPr>
            <a:xfrm>
              <a:off x="1050995" y="2082307"/>
              <a:ext cx="2911405" cy="2302934"/>
              <a:chOff x="1209039" y="2212622"/>
              <a:chExt cx="2911405" cy="2302934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090E771C-8E92-A146-9B5C-DF0F8A811180}"/>
                  </a:ext>
                </a:extLst>
              </p:cNvPr>
              <p:cNvSpPr/>
              <p:nvPr/>
            </p:nvSpPr>
            <p:spPr>
              <a:xfrm>
                <a:off x="1209039" y="2212622"/>
                <a:ext cx="2911405" cy="230293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2C5882A8-DFF8-F748-BC0A-83384E6A6A81}"/>
                  </a:ext>
                </a:extLst>
              </p:cNvPr>
              <p:cNvSpPr txBox="1"/>
              <p:nvPr/>
            </p:nvSpPr>
            <p:spPr>
              <a:xfrm>
                <a:off x="1930400" y="3070578"/>
                <a:ext cx="615986" cy="3287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Invoice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DFF07937-675D-4E44-8653-0A232B76EFE2}"/>
                  </a:ext>
                </a:extLst>
              </p:cNvPr>
              <p:cNvSpPr txBox="1"/>
              <p:nvPr/>
            </p:nvSpPr>
            <p:spPr>
              <a:xfrm>
                <a:off x="2630311" y="2596444"/>
                <a:ext cx="542770" cy="3287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Payee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242AA43-BBFD-3A4D-A654-4E2EA9DAA852}"/>
                  </a:ext>
                </a:extLst>
              </p:cNvPr>
              <p:cNvSpPr txBox="1"/>
              <p:nvPr/>
            </p:nvSpPr>
            <p:spPr>
              <a:xfrm>
                <a:off x="1806222" y="2572687"/>
                <a:ext cx="824089" cy="5479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Payment Type</a:t>
                </a: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711D80F-B6E5-BB47-B71F-706BDF11DC40}"/>
                </a:ext>
              </a:extLst>
            </p:cNvPr>
            <p:cNvSpPr txBox="1"/>
            <p:nvPr/>
          </p:nvSpPr>
          <p:spPr>
            <a:xfrm>
              <a:off x="2179279" y="1649746"/>
              <a:ext cx="737824" cy="4383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Billing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67E6F24-2CA7-4446-87E8-29158AAB6232}"/>
              </a:ext>
            </a:extLst>
          </p:cNvPr>
          <p:cNvGrpSpPr/>
          <p:nvPr/>
        </p:nvGrpSpPr>
        <p:grpSpPr>
          <a:xfrm>
            <a:off x="4949225" y="3807352"/>
            <a:ext cx="2967851" cy="2304726"/>
            <a:chOff x="1050995" y="1649746"/>
            <a:chExt cx="2911405" cy="2735495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9AA0F85-F0EE-A24A-88FD-180157F7ADEF}"/>
                </a:ext>
              </a:extLst>
            </p:cNvPr>
            <p:cNvGrpSpPr/>
            <p:nvPr/>
          </p:nvGrpSpPr>
          <p:grpSpPr>
            <a:xfrm>
              <a:off x="1050995" y="2082307"/>
              <a:ext cx="2911405" cy="2302934"/>
              <a:chOff x="1209039" y="2212622"/>
              <a:chExt cx="2911405" cy="2302934"/>
            </a:xfrm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E76CBF7-F820-7F4C-8DAA-BFD5EE471777}"/>
                  </a:ext>
                </a:extLst>
              </p:cNvPr>
              <p:cNvSpPr/>
              <p:nvPr/>
            </p:nvSpPr>
            <p:spPr>
              <a:xfrm>
                <a:off x="1209039" y="2212622"/>
                <a:ext cx="2911405" cy="230293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AD7680C-117A-794B-9A27-D6D84B098D23}"/>
                  </a:ext>
                </a:extLst>
              </p:cNvPr>
              <p:cNvSpPr txBox="1"/>
              <p:nvPr/>
            </p:nvSpPr>
            <p:spPr>
              <a:xfrm>
                <a:off x="2664177" y="3160891"/>
                <a:ext cx="801511" cy="3287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Location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A6726C88-8D89-9349-AD90-82A6A0421845}"/>
                  </a:ext>
                </a:extLst>
              </p:cNvPr>
              <p:cNvSpPr txBox="1"/>
              <p:nvPr/>
            </p:nvSpPr>
            <p:spPr>
              <a:xfrm>
                <a:off x="1930400" y="3070578"/>
                <a:ext cx="47314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Item</a:t>
                </a:r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CEACF5C-6AE5-384B-961A-84362F7C0CC9}"/>
                </a:ext>
              </a:extLst>
            </p:cNvPr>
            <p:cNvSpPr txBox="1"/>
            <p:nvPr/>
          </p:nvSpPr>
          <p:spPr>
            <a:xfrm>
              <a:off x="2179279" y="1649746"/>
              <a:ext cx="1058933" cy="4383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Inventory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026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D8256-A174-B94A-808C-DD8E03982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C0B0B-8289-C644-9E28-9D5C916F3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context of microservices, monolith-anything == bad</a:t>
            </a:r>
          </a:p>
          <a:p>
            <a:r>
              <a:rPr lang="en-US" dirty="0"/>
              <a:t>Think hard before considering building a micro-service oriented system – is it over-engineering</a:t>
            </a:r>
          </a:p>
          <a:p>
            <a:pPr lvl="1"/>
            <a:r>
              <a:rPr lang="en-US" dirty="0"/>
              <a:t>A monolith by itself may be okay.</a:t>
            </a:r>
          </a:p>
          <a:p>
            <a:r>
              <a:rPr lang="en-US" dirty="0"/>
              <a:t>Structure your services around your business domain</a:t>
            </a:r>
          </a:p>
        </p:txBody>
      </p:sp>
    </p:spTree>
    <p:extLst>
      <p:ext uri="{BB962C8B-B14F-4D97-AF65-F5344CB8AC3E}">
        <p14:creationId xmlns:p14="http://schemas.microsoft.com/office/powerpoint/2010/main" val="3086941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51FB2-9470-B64F-9EF2-014BD6AE1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A73A0-6951-8F46-8F9D-7D226F942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508" y="1393673"/>
            <a:ext cx="8596668" cy="3880773"/>
          </a:xfrm>
        </p:spPr>
        <p:txBody>
          <a:bodyPr>
            <a:noAutofit/>
          </a:bodyPr>
          <a:lstStyle/>
          <a:p>
            <a:r>
              <a:rPr lang="en-US" sz="2000" i="1" dirty="0"/>
              <a:t> Building Microservices </a:t>
            </a:r>
            <a:r>
              <a:rPr lang="en-US" sz="2000" dirty="0"/>
              <a:t>by Sam Newman : Common architectural patterns and best practices</a:t>
            </a:r>
          </a:p>
          <a:p>
            <a:r>
              <a:rPr lang="en-US" sz="2000" dirty="0"/>
              <a:t>  </a:t>
            </a:r>
            <a:r>
              <a:rPr lang="en-US" sz="2000" i="1" dirty="0"/>
              <a:t>Domain driven design distilled by Vaughn Vernon </a:t>
            </a:r>
            <a:r>
              <a:rPr lang="en-US" sz="2000" dirty="0"/>
              <a:t>: Quick 2 hour overview of DDD most appropriate for managers</a:t>
            </a:r>
          </a:p>
          <a:p>
            <a:r>
              <a:rPr lang="en-US" sz="2000" i="1" dirty="0"/>
              <a:t>  Implementing Domain Driven Design by Vaughn Vernon</a:t>
            </a:r>
            <a:r>
              <a:rPr lang="en-US" sz="2000" dirty="0"/>
              <a:t>: More detailed treatment of DDD appropriate for developers</a:t>
            </a:r>
          </a:p>
          <a:p>
            <a:r>
              <a:rPr lang="en-US" sz="2000" i="1" dirty="0"/>
              <a:t>  Clean Architecture </a:t>
            </a:r>
            <a:r>
              <a:rPr lang="en-US" sz="2000" dirty="0"/>
              <a:t>: Robert Martin</a:t>
            </a:r>
          </a:p>
          <a:p>
            <a:endParaRPr lang="en-US" sz="2000" dirty="0"/>
          </a:p>
          <a:p>
            <a:r>
              <a:rPr lang="en-US" sz="2000" dirty="0"/>
              <a:t>http://</a:t>
            </a:r>
            <a:r>
              <a:rPr lang="en-US" sz="2000" dirty="0" err="1"/>
              <a:t>blog.christianposta.com</a:t>
            </a:r>
            <a:r>
              <a:rPr lang="en-US" sz="2000" dirty="0"/>
              <a:t>/microservices/the-hardest-part-of-microservices-calling-your-services/</a:t>
            </a:r>
          </a:p>
          <a:p>
            <a:r>
              <a:rPr lang="en-US" sz="2000" dirty="0"/>
              <a:t>	http://</a:t>
            </a:r>
            <a:r>
              <a:rPr lang="en-US" sz="2000" dirty="0" err="1"/>
              <a:t>blog.christianposta.com</a:t>
            </a:r>
            <a:r>
              <a:rPr lang="en-US" sz="2000" dirty="0"/>
              <a:t>/microservices/the-hardest-part-about-microservices-data/</a:t>
            </a:r>
          </a:p>
          <a:p>
            <a:r>
              <a:rPr lang="en-US" sz="2000" dirty="0"/>
              <a:t>	https://</a:t>
            </a:r>
            <a:r>
              <a:rPr lang="en-US" sz="2000" dirty="0" err="1"/>
              <a:t>spinemodel.info</a:t>
            </a:r>
            <a:r>
              <a:rPr lang="en-US" sz="2000" dirty="0"/>
              <a:t>/explanation/introduction</a:t>
            </a:r>
          </a:p>
        </p:txBody>
      </p:sp>
    </p:spTree>
    <p:extLst>
      <p:ext uri="{BB962C8B-B14F-4D97-AF65-F5344CB8AC3E}">
        <p14:creationId xmlns:p14="http://schemas.microsoft.com/office/powerpoint/2010/main" val="3714538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71E595D-0200-3B4E-80D3-3868D33F2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223" y="2235200"/>
            <a:ext cx="8596668" cy="1320800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13FA091-94B7-494D-AF79-110AF46EA725}"/>
              </a:ext>
            </a:extLst>
          </p:cNvPr>
          <p:cNvSpPr/>
          <p:nvPr/>
        </p:nvSpPr>
        <p:spPr>
          <a:xfrm>
            <a:off x="4041422" y="3556000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/>
              <a:t>@justinjohn83</a:t>
            </a:r>
          </a:p>
          <a:p>
            <a:r>
              <a:rPr lang="en-US" sz="2800" dirty="0"/>
              <a:t>In/</a:t>
            </a:r>
            <a:r>
              <a:rPr lang="en-US" sz="2800" dirty="0" err="1"/>
              <a:t>jmontgomeryinit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26383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026E0-E3E0-C941-871F-647064421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A3C0F-EE74-3E4C-BB94-4426BC929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Senior Technical Architect at NVISIA</a:t>
            </a:r>
          </a:p>
          <a:p>
            <a:pPr lvl="1"/>
            <a:r>
              <a:rPr lang="en-US" dirty="0"/>
              <a:t>Software consulting firm in Chicago and Milwaukee</a:t>
            </a:r>
          </a:p>
          <a:p>
            <a:pPr lvl="1"/>
            <a:r>
              <a:rPr lang="en-US" dirty="0"/>
              <a:t>NVISIA = Passion &amp;&amp; Hard Core Engineering</a:t>
            </a:r>
          </a:p>
          <a:p>
            <a:pPr lvl="1"/>
            <a:r>
              <a:rPr lang="en-US" dirty="0"/>
              <a:t>Technology Consulting Experience</a:t>
            </a:r>
          </a:p>
          <a:p>
            <a:r>
              <a:rPr lang="en-US" dirty="0"/>
              <a:t>Hobbyist game developer for IOS and Android</a:t>
            </a:r>
          </a:p>
          <a:p>
            <a:pPr lvl="1"/>
            <a:r>
              <a:rPr lang="en-US" dirty="0">
                <a:hlinkClick r:id="rId2"/>
              </a:rPr>
              <a:t>http://www.gamesalutes.com</a:t>
            </a:r>
            <a:endParaRPr lang="en-US" dirty="0"/>
          </a:p>
          <a:p>
            <a:r>
              <a:rPr lang="en-US"/>
              <a:t>Armchair Comedian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29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D9BC9-6540-3C42-9590-1B884D900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8CDE0-4BA5-B140-BF3A-1FD106A80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Ecommerce app for a retailer selling socks</a:t>
            </a:r>
          </a:p>
          <a:p>
            <a:r>
              <a:rPr lang="en-US" dirty="0"/>
              <a:t>Customers browse products, place orders, and get their stuff (some have holes in them) – the usual</a:t>
            </a:r>
          </a:p>
        </p:txBody>
      </p:sp>
    </p:spTree>
    <p:extLst>
      <p:ext uri="{BB962C8B-B14F-4D97-AF65-F5344CB8AC3E}">
        <p14:creationId xmlns:p14="http://schemas.microsoft.com/office/powerpoint/2010/main" val="99282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62E7E-7ACA-AD4C-8029-3884A992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Monolith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3D69C-6393-CE43-8493-70DDD5940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82045"/>
            <a:ext cx="8596668" cy="4359318"/>
          </a:xfrm>
        </p:spPr>
        <p:txBody>
          <a:bodyPr/>
          <a:lstStyle/>
          <a:p>
            <a:r>
              <a:rPr lang="en-US" dirty="0"/>
              <a:t>Let’s store everything in one database - it’s convenient right?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413D62-ECE7-D54D-B497-A30B17E52F2D}"/>
              </a:ext>
            </a:extLst>
          </p:cNvPr>
          <p:cNvSpPr txBox="1"/>
          <p:nvPr/>
        </p:nvSpPr>
        <p:spPr>
          <a:xfrm>
            <a:off x="5365223" y="2508553"/>
            <a:ext cx="471089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Couples services to schema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Lockstep deployments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Single point of failure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Hard to enforce boundaries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C6D6CD-A2DF-6343-9645-4BC69B51B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039" y="2555421"/>
            <a:ext cx="3346450" cy="430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7D760-828C-E444-A214-C7ECBFA79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the “CRUD” service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647C35-DAEA-D044-86D8-838A337B53FA}"/>
              </a:ext>
            </a:extLst>
          </p:cNvPr>
          <p:cNvSpPr txBox="1"/>
          <p:nvPr/>
        </p:nvSpPr>
        <p:spPr>
          <a:xfrm>
            <a:off x="7130005" y="1690687"/>
            <a:ext cx="479191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This is worse!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Tight coupling and anemic domain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E.g. We add a new feature to product, now have to also change the “data-service” as well which may impact the contract for the other services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B8AC6D-6E52-1849-A4E5-D8950C06B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90686"/>
            <a:ext cx="6109371" cy="450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21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A7387-0E94-5F49-BCAB-68EF199C3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Monolith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0A989D-D4BA-4C42-A4DE-D3B00E6957EF}"/>
              </a:ext>
            </a:extLst>
          </p:cNvPr>
          <p:cNvSpPr txBox="1"/>
          <p:nvPr/>
        </p:nvSpPr>
        <p:spPr>
          <a:xfrm>
            <a:off x="6631912" y="1286189"/>
            <a:ext cx="47218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Sharing is not always caring!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Single shared domain model between all services leads to coupling and inconsistencies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7BA00D-3D44-DA40-B316-5DE220A8F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805" y="1526117"/>
            <a:ext cx="5360106" cy="492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68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36EFEF-5940-F248-9DA5-630503A47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06" y="89769"/>
            <a:ext cx="5211774" cy="39068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84877E-0A94-524E-8863-7F79B64C0022}"/>
              </a:ext>
            </a:extLst>
          </p:cNvPr>
          <p:cNvSpPr txBox="1"/>
          <p:nvPr/>
        </p:nvSpPr>
        <p:spPr>
          <a:xfrm>
            <a:off x="595901" y="4232952"/>
            <a:ext cx="41507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Don't just use a new tech in a new service because we can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Needs to be a legitimate reason why it is the best tool for the business challenge service solving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D3D681-5E68-C540-AEDF-5FF3D9572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50" y="191911"/>
            <a:ext cx="2139950" cy="649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55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F9E3-F8DF-E44A-A1FC-6DEC34998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Synchronous Cascading Call 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16EA4-B153-CC42-89DB-6D5A1DB20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Service A -&gt; Service B -&gt; Service C -&gt; Service D</a:t>
            </a:r>
          </a:p>
          <a:p>
            <a:pPr lvl="1"/>
            <a:r>
              <a:rPr lang="en-US" dirty="0"/>
              <a:t>D fails then bad things happen to A, B, and C</a:t>
            </a:r>
          </a:p>
          <a:p>
            <a:r>
              <a:rPr lang="en-US" dirty="0"/>
              <a:t>If must be sync, look to introduce circuit breaker pattern to degrade more gracefully</a:t>
            </a:r>
          </a:p>
          <a:p>
            <a:r>
              <a:rPr lang="en-US" dirty="0"/>
              <a:t>See if can move to </a:t>
            </a:r>
            <a:r>
              <a:rPr lang="en-US" dirty="0" err="1"/>
              <a:t>async</a:t>
            </a:r>
            <a:r>
              <a:rPr lang="en-US" dirty="0"/>
              <a:t> model based on domain events so that A can get a copy of relevant data from an event published by B</a:t>
            </a:r>
          </a:p>
        </p:txBody>
      </p:sp>
    </p:spTree>
    <p:extLst>
      <p:ext uri="{BB962C8B-B14F-4D97-AF65-F5344CB8AC3E}">
        <p14:creationId xmlns:p14="http://schemas.microsoft.com/office/powerpoint/2010/main" val="396565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FEDBE-51D7-CF45-A0AF-AF603D23C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taking monitoring seriously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0CD53-C069-2340-B1D0-DC763F3CA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are my logs?</a:t>
            </a:r>
          </a:p>
          <a:p>
            <a:pPr lvl="1"/>
            <a:r>
              <a:rPr lang="en-US" dirty="0"/>
              <a:t>Correlation ID headers on request/responses to connect sync requests</a:t>
            </a:r>
          </a:p>
          <a:p>
            <a:pPr lvl="1"/>
            <a:r>
              <a:rPr lang="en-US" dirty="0"/>
              <a:t>Java – Spring Cloud Sleuth and </a:t>
            </a:r>
            <a:r>
              <a:rPr lang="en-US" dirty="0" err="1"/>
              <a:t>Zipkin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Which of my services are up?</a:t>
            </a:r>
          </a:p>
          <a:p>
            <a:pPr lvl="1"/>
            <a:r>
              <a:rPr lang="en-US" dirty="0"/>
              <a:t>New Relic, Data Dog, Spring Boot Admin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268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{20F9161D-2AAF-0C48-9501-9DFAE1210D3A}tf10001060</Template>
  <TotalTime>3194</TotalTime>
  <Words>585</Words>
  <Application>Microsoft Macintosh PowerPoint</Application>
  <PresentationFormat>Widescreen</PresentationFormat>
  <Paragraphs>99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Trebuchet MS</vt:lpstr>
      <vt:lpstr>Wingdings 3</vt:lpstr>
      <vt:lpstr>Facet</vt:lpstr>
      <vt:lpstr>Avoiding Microservice Madness</vt:lpstr>
      <vt:lpstr>About me</vt:lpstr>
      <vt:lpstr>The App</vt:lpstr>
      <vt:lpstr>The Data Monolith</vt:lpstr>
      <vt:lpstr>Enter the “CRUD” service</vt:lpstr>
      <vt:lpstr>Model Monolith</vt:lpstr>
      <vt:lpstr>PowerPoint Presentation</vt:lpstr>
      <vt:lpstr>The Synchronous Cascading Call Chain</vt:lpstr>
      <vt:lpstr>Not taking monitoring seriously</vt:lpstr>
      <vt:lpstr>We must start with Microservices! We are Google! </vt:lpstr>
      <vt:lpstr>Hardcoded configuration</vt:lpstr>
      <vt:lpstr>Align services to domain bounded contexts</vt:lpstr>
      <vt:lpstr>Summary</vt:lpstr>
      <vt:lpstr>References</vt:lpstr>
      <vt:lpstr>Questions?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Avoiding Microservice Madness</dc:title>
  <dc:creator>Justin Montgomery</dc:creator>
  <cp:lastModifiedBy>Justin Montgomery</cp:lastModifiedBy>
  <cp:revision>54</cp:revision>
  <dcterms:created xsi:type="dcterms:W3CDTF">2018-06-03T23:09:10Z</dcterms:created>
  <dcterms:modified xsi:type="dcterms:W3CDTF">2018-06-09T14:19:36Z</dcterms:modified>
</cp:coreProperties>
</file>

<file path=docProps/thumbnail.jpeg>
</file>